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96" autoAdjust="0"/>
  </p:normalViewPr>
  <p:slideViewPr>
    <p:cSldViewPr>
      <p:cViewPr>
        <p:scale>
          <a:sx n="77" d="100"/>
          <a:sy n="77" d="100"/>
        </p:scale>
        <p:origin x="-11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1836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D03DF-41EB-483E-938A-45C9016F4975}" type="datetimeFigureOut">
              <a:rPr lang="tr-TR" smtClean="0"/>
              <a:pPr/>
              <a:t>14.11.2019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E6233-9F34-4463-A88F-3C5782CBFB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2423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E6233-9F34-4463-A88F-3C5782CBFBB4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40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568-CD8B-474C-83DA-6BD9A358C1D4}" type="datetime1">
              <a:rPr lang="tr-TR" smtClean="0"/>
              <a:pPr/>
              <a:t>14.11.2019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A50E-1454-4706-B038-0BB9FCDE0AD9}" type="datetime1">
              <a:rPr lang="tr-TR" smtClean="0"/>
              <a:pPr/>
              <a:t>14.11.2019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F666-025D-4762-9D62-E8F2A020C943}" type="datetime1">
              <a:rPr lang="tr-TR" smtClean="0"/>
              <a:pPr/>
              <a:t>14.11.2019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ECA4-7FBC-44D8-B144-B73B29D5591D}" type="datetime1">
              <a:rPr lang="tr-TR" smtClean="0"/>
              <a:pPr/>
              <a:t>14.11.2019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4777-7CF7-4A1F-8678-F5742B0D3559}" type="datetime1">
              <a:rPr lang="tr-TR" smtClean="0"/>
              <a:pPr/>
              <a:t>14.11.2019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DDD79-C1B9-44BE-ADF2-625CE0616D74}" type="datetime1">
              <a:rPr lang="tr-TR" smtClean="0"/>
              <a:pPr/>
              <a:t>14.11.2019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3F0B-124E-4DAF-9DCF-19743609C2E1}" type="datetime1">
              <a:rPr lang="tr-TR" smtClean="0"/>
              <a:pPr/>
              <a:t>14.11.2019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649D-0EA0-46CD-B508-9F9F1ED6EBC2}" type="datetime1">
              <a:rPr lang="tr-TR" smtClean="0"/>
              <a:pPr/>
              <a:t>14.11.2019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53A96-0F3C-423C-9841-DB5E336C3705}" type="datetime1">
              <a:rPr lang="tr-TR" smtClean="0"/>
              <a:pPr/>
              <a:t>14.11.2019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B594-90D9-4409-8929-6A545D4B06DE}" type="datetime1">
              <a:rPr lang="tr-TR" smtClean="0"/>
              <a:pPr/>
              <a:t>14.11.2019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048E-5A59-4B50-8BC0-8374B4286183}" type="datetime1">
              <a:rPr lang="tr-TR" smtClean="0"/>
              <a:pPr/>
              <a:t>14.11.2019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3608D-FE1C-4A1D-8A25-F1C05C12DEC9}" type="datetime1">
              <a:rPr lang="tr-TR" smtClean="0"/>
              <a:pPr/>
              <a:t>14.11.2019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2CF9-11A2-49D4-8C3B-8AABA229A12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meb.gov.tr/webmaster/mebwebmaster/MEBlogo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webmaster/mebwebmaster/MEBlog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b.gov.tr/webmaster/mebwebmaster/MEBlog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440507@meb.k12.tr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14380"/>
          </a:xfr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1800" b="1" dirty="0" smtClean="0">
                <a:latin typeface="Arial" pitchFamily="34" charset="0"/>
                <a:cs typeface="Arial" pitchFamily="34" charset="0"/>
              </a:rPr>
              <a:t>FERİZLİ 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İMAM HATİP ORTAOKULU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1800" dirty="0" smtClean="0">
                <a:latin typeface="Arial" pitchFamily="34" charset="0"/>
                <a:cs typeface="Arial" pitchFamily="34" charset="0"/>
              </a:rPr>
            </a:b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KAMU HİZMET STANDARTLARI TABLOSU</a:t>
            </a:r>
            <a:endParaRPr lang="tr-TR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476467"/>
              </p:ext>
            </p:extLst>
          </p:nvPr>
        </p:nvGraphicFramePr>
        <p:xfrm>
          <a:off x="142843" y="928670"/>
          <a:ext cx="8858314" cy="5804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9"/>
                <a:gridCol w="2848400"/>
                <a:gridCol w="3693447"/>
                <a:gridCol w="1887838"/>
              </a:tblGrid>
              <a:tr h="1498657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   SIRA </a:t>
                      </a: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HİZMET  ADI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İSTENEN </a:t>
                      </a: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BELGELER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HİZMETİN TAMAMLANMA SÜRESİ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(EN GEÇ)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2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tr-T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Ortaokul Öğrenim Belgesini veya Diplomasını Kaybedenlere Diploma Kayıt</a:t>
                      </a:r>
                      <a:r>
                        <a:rPr lang="tr-TR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Örneğinin Verilmesi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1.Dilekçe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2 İş günü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2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tr-T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Ortaokul</a:t>
                      </a:r>
                      <a:r>
                        <a:rPr lang="tr-TR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ve Dengi Okullarda Öğrenim Gören Öğrencilerin Nakillerin Yapılması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1.Dilekçe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1 Saat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2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tr-T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Örgün (Ortaokul) Eğitimi</a:t>
                      </a:r>
                      <a:r>
                        <a:rPr lang="tr-TR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Destekleme ve Yetiştirme Kurs Başvurularının Alınması </a:t>
                      </a: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	</a:t>
                      </a:r>
                      <a:endParaRPr lang="tr-TR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52550" algn="l"/>
                        </a:tabLst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Dilekçe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tr-TR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İş günü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3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tr-T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Seçmeli Derslerin Belirlenmesi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1.Velinin</a:t>
                      </a:r>
                      <a:r>
                        <a:rPr lang="tr-TR" sz="14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Yazılı Başvuru Dilekçesi</a:t>
                      </a: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3 İş</a:t>
                      </a:r>
                      <a:r>
                        <a:rPr lang="tr-TR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günü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2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tr-T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İmam</a:t>
                      </a:r>
                      <a:r>
                        <a:rPr lang="tr-TR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-Hatip Ortaokuluna Kayıt Yapılması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1.Velinin</a:t>
                      </a:r>
                      <a:r>
                        <a:rPr lang="tr-TR" sz="14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Yazılı Başvuru Dilekçesi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1 Saat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4 Resim" descr="http://www.meb.gov.tr/webmaster/mebwebmaster/MEBlogo_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3" y="178571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9239523"/>
              </p:ext>
            </p:extLst>
          </p:nvPr>
        </p:nvGraphicFramePr>
        <p:xfrm>
          <a:off x="142845" y="-218311"/>
          <a:ext cx="8858311" cy="7031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097"/>
                <a:gridCol w="1830089"/>
                <a:gridCol w="4771289"/>
                <a:gridCol w="1887836"/>
              </a:tblGrid>
              <a:tr h="1270968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 SIRA </a:t>
                      </a: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HİZMET  ADI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İSTENEN BELGELER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HİZMETİN TAMAMLANMA SÜRESİ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(EN GEÇ)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4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Ortaokullarda Parasız</a:t>
                      </a:r>
                      <a:r>
                        <a:rPr lang="tr-TR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Yatılılık ve Bursluluk Sınavı Başvurularının Alınması 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1.Öğrenci</a:t>
                      </a:r>
                      <a:r>
                        <a:rPr lang="tr-TR" sz="14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ailesinin maddi durumunu gösteren beyanname</a:t>
                      </a:r>
                    </a:p>
                    <a:p>
                      <a:r>
                        <a:rPr lang="tr-TR" sz="1400" baseline="0" dirty="0" smtClean="0">
                          <a:latin typeface="Arial"/>
                          <a:ea typeface="Times New Roman"/>
                          <a:cs typeface="Times New Roman"/>
                        </a:rPr>
                        <a:t>2.Velinin ve çalışıyorsa eşinin bakmakla yükümlü olduğu anne ve babası ile ilgili tedavi yardımı</a:t>
                      </a:r>
                    </a:p>
                    <a:p>
                      <a:r>
                        <a:rPr lang="tr-TR" sz="1400" baseline="0" dirty="0" smtClean="0">
                          <a:latin typeface="Arial"/>
                          <a:ea typeface="Times New Roman"/>
                          <a:cs typeface="Times New Roman"/>
                        </a:rPr>
                        <a:t>3.Aile üyelerinin Türkiye Cumhuriyeti kimlik numaraları beyanı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30 Dakika</a:t>
                      </a:r>
                      <a:endParaRPr lang="tr-TR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1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Yabancı Ülkede Öğrenim Gören Öğrenciler</a:t>
                      </a:r>
                      <a:r>
                        <a:rPr lang="tr-TR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İçin Denklik ile Kayıt Yapılması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tr-TR" sz="1400" dirty="0"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Denklik</a:t>
                      </a:r>
                      <a:r>
                        <a:rPr lang="tr-TR" sz="14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Belgesi(Veli elindeki öğrenciye ait öğrenim belgesi ile il milli eğitim müdürlüğüne müracaat etmesi ve öğrenime devam edeceği sınıfının belirlenmesi)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5 İş Günü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6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Okul Öğrenci Davranışları Kurulu Kararlarına Yapılan İtirazların Bir Üst Kurula Gönderilmesi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Dilekçe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tr-TR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tr-TR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İş günü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0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tr-TR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Anasınıfı Öğrenci Kayıtlarının Yapılması ve Şubelerinin Belirlenmesi</a:t>
                      </a:r>
                      <a:r>
                        <a:rPr lang="tr-TR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tr-T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	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	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r-TR" sz="1400" dirty="0" smtClean="0">
                          <a:latin typeface="Arial"/>
                          <a:ea typeface="Times New Roman"/>
                          <a:cs typeface="Times New Roman"/>
                        </a:rPr>
                        <a:t>Dilekçe(Engelli</a:t>
                      </a:r>
                      <a:r>
                        <a:rPr lang="tr-TR" sz="14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ve koruma altında olan öğrenciler, 66-68 ay)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r-TR" sz="1400" baseline="0" dirty="0" smtClean="0">
                          <a:latin typeface="Arial"/>
                          <a:ea typeface="Times New Roman"/>
                          <a:cs typeface="Times New Roman"/>
                        </a:rPr>
                        <a:t>Başvuru formu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r-TR" sz="1400" baseline="0" dirty="0" smtClean="0">
                          <a:latin typeface="Arial"/>
                          <a:ea typeface="Times New Roman"/>
                          <a:cs typeface="Times New Roman"/>
                        </a:rPr>
                        <a:t>Nüfus Cüzdanı aslı veya fotokopisi</a:t>
                      </a:r>
                      <a:endParaRPr lang="tr-TR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1 İş Günü</a:t>
                      </a:r>
                      <a:endParaRPr lang="tr-TR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3 Başlık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14380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1800" b="1">
                <a:latin typeface="Arial" pitchFamily="34" charset="0"/>
                <a:cs typeface="Arial" pitchFamily="34" charset="0"/>
              </a:rPr>
              <a:t>FERİZLİ ŞEHİT HAKAN BAYRAM ANADOLU İMAM HATİP LİSESİ </a:t>
            </a:r>
            <a:r>
              <a:rPr lang="tr-TR" sz="1800">
                <a:latin typeface="Arial" pitchFamily="34" charset="0"/>
                <a:cs typeface="Arial" pitchFamily="34" charset="0"/>
              </a:rPr>
              <a:t/>
            </a:r>
            <a:br>
              <a:rPr lang="tr-TR" sz="1800">
                <a:latin typeface="Arial" pitchFamily="34" charset="0"/>
                <a:cs typeface="Arial" pitchFamily="34" charset="0"/>
              </a:rPr>
            </a:br>
            <a:r>
              <a:rPr lang="tr-TR" sz="1800" b="1">
                <a:latin typeface="Arial" pitchFamily="34" charset="0"/>
                <a:cs typeface="Arial" pitchFamily="34" charset="0"/>
              </a:rPr>
              <a:t>KAMU HİZMET STANDARTLARI TABLOSU</a:t>
            </a:r>
            <a:endParaRPr lang="tr-TR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8 Resim" descr="http://www.meb.gov.tr/webmaster/mebwebmaster/MEBlogo_2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78571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5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1625849"/>
              </p:ext>
            </p:extLst>
          </p:nvPr>
        </p:nvGraphicFramePr>
        <p:xfrm>
          <a:off x="142843" y="928670"/>
          <a:ext cx="8858314" cy="7618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709"/>
                <a:gridCol w="1802477"/>
                <a:gridCol w="4771290"/>
                <a:gridCol w="1887838"/>
              </a:tblGrid>
              <a:tr h="1428760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latin typeface="Arial"/>
                          <a:ea typeface="Times New Roman"/>
                          <a:cs typeface="Times New Roman"/>
                        </a:rPr>
                        <a:t>  SIRA </a:t>
                      </a: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HİZMET  ADI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Arial"/>
                          <a:ea typeface="Times New Roman"/>
                          <a:cs typeface="Times New Roman"/>
                        </a:rPr>
                        <a:t>İSTENEN BELGELER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Arial"/>
                          <a:ea typeface="Times New Roman"/>
                          <a:cs typeface="Times New Roman"/>
                        </a:rPr>
                        <a:t>HİZMETİN TAMAMLANMA SÜRESİ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Arial"/>
                          <a:ea typeface="Times New Roman"/>
                          <a:cs typeface="Times New Roman"/>
                        </a:rPr>
                        <a:t>(EN GEÇ)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Eğitim ve Öğretim Desteği Uygulaması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1-Veli</a:t>
                      </a:r>
                      <a:r>
                        <a:rPr lang="tr-TR" sz="14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dilekçisi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2-Gelir beyannamesi(anne ve babaya ait)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3-Uluslararası federasyonlarca yapılmış olan ve öğrencinin katılmış olduğu olimpiyatlar ve resmi makamlarca ulusal ve il düzeyinde yapılan yarışmalarda alınan dereceler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4-Üniversitede öğrenim gören diğer kardeşlerin öğrenim durumunu veya üniversitede okumaya hak kazandığını gösteren belgeler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5-Annesi koruma altındaki çocuklar, engelli raporu ve kaynaştırma raporu olan çocuklar</a:t>
                      </a:r>
                      <a:endParaRPr lang="tr-TR" sz="14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smtClean="0">
                          <a:latin typeface="Arial"/>
                          <a:ea typeface="Times New Roman"/>
                          <a:cs typeface="Times New Roman"/>
                        </a:rPr>
                        <a:t>1 İş günü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2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Öğrenci</a:t>
                      </a:r>
                      <a:r>
                        <a:rPr lang="tr-TR" sz="1200" b="1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Mazeret İzni</a:t>
                      </a:r>
                      <a:r>
                        <a:rPr lang="tr-TR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	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Velinin</a:t>
                      </a:r>
                      <a:r>
                        <a:rPr lang="tr-TR" sz="14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yazılı başvuru dilekçesi</a:t>
                      </a:r>
                      <a:endParaRPr lang="tr-TR" sz="14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4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</a:t>
                      </a:r>
                      <a:r>
                        <a:rPr lang="tr-TR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İş günü</a:t>
                      </a:r>
                      <a:endParaRPr lang="tr-TR" sz="1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08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Okullar Hayat Olsun Projesi</a:t>
                      </a:r>
                      <a:endParaRPr lang="tr-TR" sz="14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4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Velinin</a:t>
                      </a:r>
                      <a:r>
                        <a:rPr lang="tr-TR" sz="1400" baseline="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yazılı başvuru dilekçesi</a:t>
                      </a:r>
                      <a:endParaRPr lang="tr-TR" sz="14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 dakika</a:t>
                      </a:r>
                      <a:endParaRPr lang="tr-TR" sz="1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458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08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3 Başlık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14380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1800" b="1">
                <a:latin typeface="Arial" pitchFamily="34" charset="0"/>
                <a:cs typeface="Arial" pitchFamily="34" charset="0"/>
              </a:rPr>
              <a:t>FERİZLİ ŞEHİT HAKAN BAYRAM ANADOLU İMAM HATİP LİSESİ </a:t>
            </a:r>
            <a:r>
              <a:rPr lang="tr-TR" sz="1800">
                <a:latin typeface="Arial" pitchFamily="34" charset="0"/>
                <a:cs typeface="Arial" pitchFamily="34" charset="0"/>
              </a:rPr>
              <a:t/>
            </a:r>
            <a:br>
              <a:rPr lang="tr-TR" sz="1800">
                <a:latin typeface="Arial" pitchFamily="34" charset="0"/>
                <a:cs typeface="Arial" pitchFamily="34" charset="0"/>
              </a:rPr>
            </a:br>
            <a:r>
              <a:rPr lang="tr-TR" sz="1800" b="1">
                <a:latin typeface="Arial" pitchFamily="34" charset="0"/>
                <a:cs typeface="Arial" pitchFamily="34" charset="0"/>
              </a:rPr>
              <a:t>KAMU HİZMET STANDARTLARI TABLOSU</a:t>
            </a:r>
            <a:endParaRPr lang="tr-TR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Resim" descr="http://www.meb.gov.tr/webmaster/mebwebmaster/MEBlogo_2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3" y="142852"/>
            <a:ext cx="774667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9 Metin Yer Tutucusu"/>
          <p:cNvSpPr txBox="1">
            <a:spLocks/>
          </p:cNvSpPr>
          <p:nvPr/>
        </p:nvSpPr>
        <p:spPr>
          <a:xfrm>
            <a:off x="23018" y="6453336"/>
            <a:ext cx="9120981" cy="213459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100" dirty="0" smtClean="0">
                <a:latin typeface="Arial" pitchFamily="34" charset="0"/>
                <a:cs typeface="Arial" pitchFamily="34" charset="0"/>
              </a:rPr>
              <a:t>            Başvuru esnasında yukarıda belirtilen belgelerin dışında belge </a:t>
            </a:r>
            <a:r>
              <a:rPr lang="tr-TR" sz="1100" dirty="0" err="1" smtClean="0">
                <a:latin typeface="Arial" pitchFamily="34" charset="0"/>
                <a:cs typeface="Arial" pitchFamily="34" charset="0"/>
              </a:rPr>
              <a:t>istenmesi,eksiksiz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 belge ile başvuru yapılmasına </a:t>
            </a:r>
            <a:r>
              <a:rPr lang="tr-TR" sz="1100" dirty="0" err="1" smtClean="0">
                <a:latin typeface="Arial" pitchFamily="34" charset="0"/>
                <a:cs typeface="Arial" pitchFamily="34" charset="0"/>
              </a:rPr>
              <a:t>rağmen,hizmetin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 belirtilen sürede tamamlanmaması veya yukarıda tabloda bazı hizmetlerin bulunmadığının tespiti durumunda ilk müracaat yerine ya da ikinci müracaat yerine başvurunuz.</a:t>
            </a:r>
          </a:p>
          <a:p>
            <a:r>
              <a:rPr lang="tr-TR" sz="11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tr-TR" sz="1100" dirty="0" smtClean="0">
                <a:latin typeface="Arial" pitchFamily="34" charset="0"/>
                <a:cs typeface="Arial" pitchFamily="34" charset="0"/>
              </a:rPr>
              <a:t>          İlk 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Müracaat Yer     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Ferizli İmam Hatip Ortaokulu                               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İkinci Müracaat Yeri  : İlçe Milli Eğitim Müdürü</a:t>
            </a:r>
          </a:p>
          <a:p>
            <a:r>
              <a:rPr lang="tr-TR" sz="1100" dirty="0" smtClean="0">
                <a:latin typeface="Arial" pitchFamily="34" charset="0"/>
                <a:cs typeface="Arial" pitchFamily="34" charset="0"/>
              </a:rPr>
              <a:t>İsim	        : 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Ahmet Ayça GÜNEŞ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İsim	                      : Soner YILMAZ</a:t>
            </a:r>
          </a:p>
          <a:p>
            <a:r>
              <a:rPr lang="tr-TR" sz="1100" dirty="0" smtClean="0">
                <a:latin typeface="Arial" pitchFamily="34" charset="0"/>
                <a:cs typeface="Arial" pitchFamily="34" charset="0"/>
              </a:rPr>
              <a:t>Unvan	        : Okul  Müdürü			           Unvan	                      : İlçe Milli Eğitim Müdürü</a:t>
            </a:r>
          </a:p>
          <a:p>
            <a:r>
              <a:rPr lang="tr-TR" sz="1100" dirty="0" smtClean="0">
                <a:latin typeface="Arial" pitchFamily="34" charset="0"/>
                <a:cs typeface="Arial" pitchFamily="34" charset="0"/>
              </a:rPr>
              <a:t>Adres	        :</a:t>
            </a:r>
            <a:r>
              <a:rPr lang="tr-TR" sz="1100" dirty="0"/>
              <a:t>Kemalpaşa Mahallesi, Şehit Hakan Bayram Caddesi, No 6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                     Adres	                      :</a:t>
            </a:r>
            <a:r>
              <a:rPr lang="nn-NO" sz="1100" dirty="0"/>
              <a:t>Devlet, 3044. Sk. No: 40, </a:t>
            </a:r>
            <a:r>
              <a:rPr lang="nn-NO" sz="1100" dirty="0" smtClean="0"/>
              <a:t> </a:t>
            </a:r>
            <a:r>
              <a:rPr lang="nn-NO" sz="1100" dirty="0"/>
              <a:t>Ferizli/Sakarya</a:t>
            </a:r>
            <a:endParaRPr lang="tr-TR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100" dirty="0" smtClean="0">
                <a:latin typeface="Arial" pitchFamily="34" charset="0"/>
                <a:cs typeface="Arial" pitchFamily="34" charset="0"/>
              </a:rPr>
              <a:t>Tel	        : </a:t>
            </a:r>
            <a:r>
              <a:rPr lang="tr-TR" sz="1100" dirty="0"/>
              <a:t>0264 781 34 </a:t>
            </a:r>
            <a:r>
              <a:rPr lang="tr-TR" sz="1100" dirty="0" smtClean="0"/>
              <a:t>50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			           Tel	                      :</a:t>
            </a:r>
            <a:r>
              <a:rPr lang="tr-TR" sz="1100" dirty="0" smtClean="0"/>
              <a:t>0264  </a:t>
            </a:r>
            <a:r>
              <a:rPr lang="tr-TR" sz="1100" dirty="0"/>
              <a:t>781 30 </a:t>
            </a:r>
            <a:r>
              <a:rPr lang="tr-TR" sz="1100" dirty="0" smtClean="0"/>
              <a:t>51                                            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	        : 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tr-TR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                                    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                           Faks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	                      :</a:t>
            </a:r>
            <a:r>
              <a:rPr lang="tr-TR" sz="1100" dirty="0"/>
              <a:t>0 264 781 25 85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tr-TR" sz="1100" dirty="0" smtClean="0">
                <a:latin typeface="Arial" pitchFamily="34" charset="0"/>
                <a:cs typeface="Arial" pitchFamily="34" charset="0"/>
              </a:rPr>
              <a:t>e-Posta	        : 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7466855</a:t>
            </a:r>
            <a:r>
              <a:rPr lang="tr-TR" sz="1100" dirty="0" smtClean="0">
                <a:latin typeface="Arial" pitchFamily="34" charset="0"/>
                <a:cs typeface="Arial" pitchFamily="34" charset="0"/>
                <a:hlinkClick r:id="rId5"/>
              </a:rPr>
              <a:t>@meb.k12.tr</a:t>
            </a:r>
            <a:r>
              <a:rPr lang="tr-TR" sz="1100" dirty="0" smtClean="0">
                <a:latin typeface="Arial" pitchFamily="34" charset="0"/>
                <a:cs typeface="Arial" pitchFamily="34" charset="0"/>
              </a:rPr>
              <a:t>			           e-Posta                         :ferizli54@meb.gov.tr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370</Words>
  <Application>Microsoft Office PowerPoint</Application>
  <PresentationFormat>Ekran Gösterisi (4:3)</PresentationFormat>
  <Paragraphs>141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FERİZLİ İMAM HATİP ORTAOKULU KAMU HİZMET STANDARTLARI TABLOSU</vt:lpstr>
      <vt:lpstr>FERİZLİ ŞEHİT HAKAN BAYRAM ANADOLU İMAM HATİP LİSESİ  KAMU HİZMET STANDARTLARI TABLOSU</vt:lpstr>
      <vt:lpstr>FERİZLİ ŞEHİT HAKAN BAYRAM ANADOLU İMAM HATİP LİSESİ  KAMU HİZMET STANDARTLARI TABLOSU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SİNOP AYANCIK İHL KAMU HİZMET STANDARTLARI TABLOSU</dc:title>
  <dc:subject>KAMU HİZMET STANDARTLARI TABLOSU</dc:subject>
  <dc:creator>Öğretmen</dc:creator>
  <cp:keywords>AYANCIK İHL</cp:keywords>
  <cp:lastModifiedBy>acer</cp:lastModifiedBy>
  <cp:revision>57</cp:revision>
  <dcterms:created xsi:type="dcterms:W3CDTF">2010-08-19T08:56:39Z</dcterms:created>
  <dcterms:modified xsi:type="dcterms:W3CDTF">2019-11-14T07:12:52Z</dcterms:modified>
  <cp:category>İSTATİSTİK</cp:category>
</cp:coreProperties>
</file>